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0"/>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283" r:id="rId16"/>
    <p:sldId id="525" r:id="rId17"/>
    <p:sldId id="516" r:id="rId18"/>
    <p:sldId id="513" r:id="rId19"/>
    <p:sldId id="517" r:id="rId20"/>
    <p:sldId id="510" r:id="rId21"/>
    <p:sldId id="512" r:id="rId22"/>
    <p:sldId id="521" r:id="rId23"/>
    <p:sldId id="514" r:id="rId24"/>
    <p:sldId id="526" r:id="rId25"/>
    <p:sldId id="524" r:id="rId26"/>
    <p:sldId id="290" r:id="rId27"/>
    <p:sldId id="291" r:id="rId28"/>
    <p:sldId id="518" r:id="rId29"/>
  </p:sldIdLst>
  <p:sldSz cx="12192000" cy="6858000"/>
  <p:notesSz cx="6858000" cy="9144000"/>
  <p:embeddedFontLst>
    <p:embeddedFont>
      <p:font typeface="Verdana" panose="020B060403050404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283"/>
            <p14:sldId id="525"/>
            <p14:sldId id="516"/>
            <p14:sldId id="513"/>
            <p14:sldId id="517"/>
            <p14:sldId id="510"/>
            <p14:sldId id="512"/>
            <p14:sldId id="521"/>
            <p14:sldId id="514"/>
            <p14:sldId id="526"/>
            <p14:sldId id="524"/>
            <p14:sldId id="290"/>
            <p14:sldId id="291"/>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6" autoAdjust="0"/>
    <p:restoredTop sz="72857" autoAdjust="0"/>
  </p:normalViewPr>
  <p:slideViewPr>
    <p:cSldViewPr snapToGrid="0">
      <p:cViewPr varScale="1">
        <p:scale>
          <a:sx n="57" d="100"/>
          <a:sy n="57" d="100"/>
        </p:scale>
        <p:origin x="592" y="44"/>
      </p:cViewPr>
      <p:guideLst/>
    </p:cSldViewPr>
  </p:slideViewPr>
  <p:notesTextViewPr>
    <p:cViewPr>
      <p:scale>
        <a:sx n="100" d="100"/>
        <a:sy n="100" d="100"/>
      </p:scale>
      <p:origin x="0" y="0"/>
    </p:cViewPr>
  </p:notesTextViewPr>
  <p:sorterViewPr>
    <p:cViewPr varScale="1">
      <p:scale>
        <a:sx n="1" d="1"/>
        <a:sy n="1" d="1"/>
      </p:scale>
      <p:origin x="0" y="-5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D1EFEC-C9B1-49E3-A34F-C01EEAC2E010}" type="doc">
      <dgm:prSet loTypeId="urn:microsoft.com/office/officeart/2005/8/layout/cycle5" loCatId="cycle" qsTypeId="urn:microsoft.com/office/officeart/2005/8/quickstyle/simple1" qsCatId="simple" csTypeId="urn:microsoft.com/office/officeart/2005/8/colors/colorful5" csCatId="colorful" phldr="1"/>
      <dgm:spPr/>
      <dgm:t>
        <a:bodyPr/>
        <a:lstStyle/>
        <a:p>
          <a:endParaRPr lang="en-US"/>
        </a:p>
      </dgm:t>
    </dgm:pt>
    <dgm:pt modelId="{B6390E51-8E84-4D2D-ACC1-D4655523E222}">
      <dgm:prSet phldrT="[Text]"/>
      <dgm:spPr/>
      <dgm:t>
        <a:bodyPr/>
        <a:lstStyle/>
        <a:p>
          <a:r>
            <a:rPr lang="en-US" dirty="0"/>
            <a:t>Write/Refine Requirements</a:t>
          </a:r>
        </a:p>
      </dgm:t>
    </dgm:pt>
    <dgm:pt modelId="{16C85C0A-9523-46DC-9EB5-008628B405F8}" type="parTrans" cxnId="{319B4BED-EC53-4AE3-B421-8A3D309E36C0}">
      <dgm:prSet/>
      <dgm:spPr/>
      <dgm:t>
        <a:bodyPr/>
        <a:lstStyle/>
        <a:p>
          <a:endParaRPr lang="en-US"/>
        </a:p>
      </dgm:t>
    </dgm:pt>
    <dgm:pt modelId="{480E5FD8-F9F2-472D-A808-1515466E603C}" type="sibTrans" cxnId="{319B4BED-EC53-4AE3-B421-8A3D309E36C0}">
      <dgm:prSet/>
      <dgm:spPr/>
      <dgm:t>
        <a:bodyPr/>
        <a:lstStyle/>
        <a:p>
          <a:endParaRPr lang="en-US"/>
        </a:p>
      </dgm:t>
    </dgm:pt>
    <dgm:pt modelId="{AA31B552-E30C-410D-BD09-43F3E1296C60}">
      <dgm:prSet phldrT="[Text]"/>
      <dgm:spPr/>
      <dgm:t>
        <a:bodyPr/>
        <a:lstStyle/>
        <a:p>
          <a:r>
            <a:rPr lang="en-US" dirty="0"/>
            <a:t>Create Tests</a:t>
          </a:r>
        </a:p>
      </dgm:t>
    </dgm:pt>
    <dgm:pt modelId="{D845B631-06AF-4AE5-ABB1-C5505A9C30C4}" type="parTrans" cxnId="{67EB8441-7FCF-4362-A007-BCB5647B455A}">
      <dgm:prSet/>
      <dgm:spPr/>
      <dgm:t>
        <a:bodyPr/>
        <a:lstStyle/>
        <a:p>
          <a:endParaRPr lang="en-US"/>
        </a:p>
      </dgm:t>
    </dgm:pt>
    <dgm:pt modelId="{EBA8B305-5009-45AF-945B-8B1FE02D2C6F}" type="sibTrans" cxnId="{67EB8441-7FCF-4362-A007-BCB5647B455A}">
      <dgm:prSet/>
      <dgm:spPr/>
      <dgm:t>
        <a:bodyPr/>
        <a:lstStyle/>
        <a:p>
          <a:endParaRPr lang="en-US"/>
        </a:p>
      </dgm:t>
    </dgm:pt>
    <dgm:pt modelId="{7141A0D0-05D7-46A2-9949-67E73A99EB4B}">
      <dgm:prSet phldrT="[Text]"/>
      <dgm:spPr/>
      <dgm:t>
        <a:bodyPr/>
        <a:lstStyle/>
        <a:p>
          <a:r>
            <a:rPr lang="en-US" dirty="0"/>
            <a:t>Code</a:t>
          </a:r>
        </a:p>
      </dgm:t>
    </dgm:pt>
    <dgm:pt modelId="{A999F715-7DC2-42C6-A0EA-5B0711E4B65A}" type="parTrans" cxnId="{72316F0E-A6F5-45C5-A12A-4C62444D5E9E}">
      <dgm:prSet/>
      <dgm:spPr/>
      <dgm:t>
        <a:bodyPr/>
        <a:lstStyle/>
        <a:p>
          <a:endParaRPr lang="en-US"/>
        </a:p>
      </dgm:t>
    </dgm:pt>
    <dgm:pt modelId="{01AFDC11-EF4F-492A-8A5D-FDE8BFC3A851}" type="sibTrans" cxnId="{72316F0E-A6F5-45C5-A12A-4C62444D5E9E}">
      <dgm:prSet/>
      <dgm:spPr/>
      <dgm:t>
        <a:bodyPr/>
        <a:lstStyle/>
        <a:p>
          <a:endParaRPr lang="en-US"/>
        </a:p>
      </dgm:t>
    </dgm:pt>
    <dgm:pt modelId="{0DEAC1FA-AC59-4FD6-A5BF-0751D0D184FC}">
      <dgm:prSet phldrT="[Text]"/>
      <dgm:spPr/>
      <dgm:t>
        <a:bodyPr/>
        <a:lstStyle/>
        <a:p>
          <a:r>
            <a:rPr lang="en-US" dirty="0"/>
            <a:t>Debug or Redesign until Tests Pass</a:t>
          </a:r>
        </a:p>
      </dgm:t>
    </dgm:pt>
    <dgm:pt modelId="{3148B4B3-6C29-486A-B205-9D5BD4777571}" type="parTrans" cxnId="{F2E6AF0C-1049-48B3-8918-7422BA3887EC}">
      <dgm:prSet/>
      <dgm:spPr/>
      <dgm:t>
        <a:bodyPr/>
        <a:lstStyle/>
        <a:p>
          <a:endParaRPr lang="en-US"/>
        </a:p>
      </dgm:t>
    </dgm:pt>
    <dgm:pt modelId="{E279BF61-6153-4A4C-884F-295BA3A19BE4}" type="sibTrans" cxnId="{F2E6AF0C-1049-48B3-8918-7422BA3887EC}">
      <dgm:prSet/>
      <dgm:spPr/>
      <dgm:t>
        <a:bodyPr/>
        <a:lstStyle/>
        <a:p>
          <a:endParaRPr lang="en-US"/>
        </a:p>
      </dgm:t>
    </dgm:pt>
    <dgm:pt modelId="{0C785CBB-9C75-4338-8063-F73BDAA581A7}">
      <dgm:prSet phldrT="[Text]"/>
      <dgm:spPr/>
      <dgm:t>
        <a:bodyPr/>
        <a:lstStyle/>
        <a:p>
          <a:r>
            <a:rPr lang="en-US" dirty="0"/>
            <a:t>Deploy/Collect Feedback</a:t>
          </a:r>
        </a:p>
      </dgm:t>
    </dgm:pt>
    <dgm:pt modelId="{0FCE6097-E231-40C7-A63A-CB2CF4063462}" type="parTrans" cxnId="{CBCBFE63-BAE8-4284-AA98-E5FF44DB3E17}">
      <dgm:prSet/>
      <dgm:spPr/>
      <dgm:t>
        <a:bodyPr/>
        <a:lstStyle/>
        <a:p>
          <a:endParaRPr lang="en-US"/>
        </a:p>
      </dgm:t>
    </dgm:pt>
    <dgm:pt modelId="{2FDEEBE1-BB1A-4721-899B-FC48F8E7A061}" type="sibTrans" cxnId="{CBCBFE63-BAE8-4284-AA98-E5FF44DB3E17}">
      <dgm:prSet/>
      <dgm:spPr/>
      <dgm:t>
        <a:bodyPr/>
        <a:lstStyle/>
        <a:p>
          <a:endParaRPr lang="en-US"/>
        </a:p>
      </dgm:t>
    </dgm:pt>
    <dgm:pt modelId="{5D83264D-F368-4CE7-9399-B61FFB31A812}">
      <dgm:prSet phldrT="[Text]"/>
      <dgm:spPr/>
      <dgm:t>
        <a:bodyPr/>
        <a:lstStyle/>
        <a:p>
          <a:r>
            <a:rPr lang="en-US" dirty="0"/>
            <a:t>Design</a:t>
          </a:r>
        </a:p>
      </dgm:t>
    </dgm:pt>
    <dgm:pt modelId="{D3550C7A-A61F-4CC7-8622-C64E441EF7AC}" type="parTrans" cxnId="{71247BF3-58D2-419D-90C6-B88DA0C73CAE}">
      <dgm:prSet/>
      <dgm:spPr/>
      <dgm:t>
        <a:bodyPr/>
        <a:lstStyle/>
        <a:p>
          <a:endParaRPr lang="en-US"/>
        </a:p>
      </dgm:t>
    </dgm:pt>
    <dgm:pt modelId="{96DC8077-0E63-4215-ACB2-B36495CF0598}" type="sibTrans" cxnId="{71247BF3-58D2-419D-90C6-B88DA0C73CAE}">
      <dgm:prSet/>
      <dgm:spPr/>
      <dgm:t>
        <a:bodyPr/>
        <a:lstStyle/>
        <a:p>
          <a:endParaRPr lang="en-US"/>
        </a:p>
      </dgm:t>
    </dgm:pt>
    <dgm:pt modelId="{DEF0EF62-F18E-4582-9C53-BE5CBF846A85}" type="pres">
      <dgm:prSet presAssocID="{B9D1EFEC-C9B1-49E3-A34F-C01EEAC2E010}" presName="cycle" presStyleCnt="0">
        <dgm:presLayoutVars>
          <dgm:dir/>
          <dgm:resizeHandles val="exact"/>
        </dgm:presLayoutVars>
      </dgm:prSet>
      <dgm:spPr/>
    </dgm:pt>
    <dgm:pt modelId="{403D3128-D723-4892-8305-473A67D28C3D}" type="pres">
      <dgm:prSet presAssocID="{B6390E51-8E84-4D2D-ACC1-D4655523E222}" presName="node" presStyleLbl="node1" presStyleIdx="0" presStyleCnt="6">
        <dgm:presLayoutVars>
          <dgm:bulletEnabled val="1"/>
        </dgm:presLayoutVars>
      </dgm:prSet>
      <dgm:spPr/>
    </dgm:pt>
    <dgm:pt modelId="{FFF369D9-54B0-49B3-B201-89264B9486BC}" type="pres">
      <dgm:prSet presAssocID="{B6390E51-8E84-4D2D-ACC1-D4655523E222}" presName="spNode" presStyleCnt="0"/>
      <dgm:spPr/>
    </dgm:pt>
    <dgm:pt modelId="{908061AA-A223-468C-B600-1F82186C0393}" type="pres">
      <dgm:prSet presAssocID="{480E5FD8-F9F2-472D-A808-1515466E603C}" presName="sibTrans" presStyleLbl="sibTrans1D1" presStyleIdx="0" presStyleCnt="6"/>
      <dgm:spPr/>
    </dgm:pt>
    <dgm:pt modelId="{A6796624-0F41-4D06-9A12-F3D118177D16}" type="pres">
      <dgm:prSet presAssocID="{AA31B552-E30C-410D-BD09-43F3E1296C60}" presName="node" presStyleLbl="node1" presStyleIdx="1" presStyleCnt="6">
        <dgm:presLayoutVars>
          <dgm:bulletEnabled val="1"/>
        </dgm:presLayoutVars>
      </dgm:prSet>
      <dgm:spPr/>
    </dgm:pt>
    <dgm:pt modelId="{C142A22E-9467-4996-9F44-AF47B6ED1913}" type="pres">
      <dgm:prSet presAssocID="{AA31B552-E30C-410D-BD09-43F3E1296C60}" presName="spNode" presStyleCnt="0"/>
      <dgm:spPr/>
    </dgm:pt>
    <dgm:pt modelId="{A6E3A2A4-D48E-4E0D-9DF4-E7BEEE006B8D}" type="pres">
      <dgm:prSet presAssocID="{EBA8B305-5009-45AF-945B-8B1FE02D2C6F}" presName="sibTrans" presStyleLbl="sibTrans1D1" presStyleIdx="1" presStyleCnt="6"/>
      <dgm:spPr/>
    </dgm:pt>
    <dgm:pt modelId="{D48352FD-009B-4B53-952E-16CEF8771204}" type="pres">
      <dgm:prSet presAssocID="{5D83264D-F368-4CE7-9399-B61FFB31A812}" presName="node" presStyleLbl="node1" presStyleIdx="2" presStyleCnt="6">
        <dgm:presLayoutVars>
          <dgm:bulletEnabled val="1"/>
        </dgm:presLayoutVars>
      </dgm:prSet>
      <dgm:spPr/>
    </dgm:pt>
    <dgm:pt modelId="{CE9A51EB-E26B-41DE-99B9-725CE504DC32}" type="pres">
      <dgm:prSet presAssocID="{5D83264D-F368-4CE7-9399-B61FFB31A812}" presName="spNode" presStyleCnt="0"/>
      <dgm:spPr/>
    </dgm:pt>
    <dgm:pt modelId="{F6CED41A-1AF6-419F-94EC-EB3C4BFB760F}" type="pres">
      <dgm:prSet presAssocID="{96DC8077-0E63-4215-ACB2-B36495CF0598}" presName="sibTrans" presStyleLbl="sibTrans1D1" presStyleIdx="2" presStyleCnt="6"/>
      <dgm:spPr/>
    </dgm:pt>
    <dgm:pt modelId="{847A7575-4975-4DA9-92A8-D292A152074B}" type="pres">
      <dgm:prSet presAssocID="{7141A0D0-05D7-46A2-9949-67E73A99EB4B}" presName="node" presStyleLbl="node1" presStyleIdx="3" presStyleCnt="6">
        <dgm:presLayoutVars>
          <dgm:bulletEnabled val="1"/>
        </dgm:presLayoutVars>
      </dgm:prSet>
      <dgm:spPr/>
    </dgm:pt>
    <dgm:pt modelId="{5942A044-947E-4B43-BAAF-3EB407FEEE40}" type="pres">
      <dgm:prSet presAssocID="{7141A0D0-05D7-46A2-9949-67E73A99EB4B}" presName="spNode" presStyleCnt="0"/>
      <dgm:spPr/>
    </dgm:pt>
    <dgm:pt modelId="{6E1F4333-B163-4003-B012-508E22D84A23}" type="pres">
      <dgm:prSet presAssocID="{01AFDC11-EF4F-492A-8A5D-FDE8BFC3A851}" presName="sibTrans" presStyleLbl="sibTrans1D1" presStyleIdx="3" presStyleCnt="6"/>
      <dgm:spPr/>
    </dgm:pt>
    <dgm:pt modelId="{72BFC0D1-5626-42FA-A233-C8BD062A9333}" type="pres">
      <dgm:prSet presAssocID="{0DEAC1FA-AC59-4FD6-A5BF-0751D0D184FC}" presName="node" presStyleLbl="node1" presStyleIdx="4" presStyleCnt="6">
        <dgm:presLayoutVars>
          <dgm:bulletEnabled val="1"/>
        </dgm:presLayoutVars>
      </dgm:prSet>
      <dgm:spPr/>
    </dgm:pt>
    <dgm:pt modelId="{9E87B6CF-D66F-451C-ACFA-4C782206D7A2}" type="pres">
      <dgm:prSet presAssocID="{0DEAC1FA-AC59-4FD6-A5BF-0751D0D184FC}" presName="spNode" presStyleCnt="0"/>
      <dgm:spPr/>
    </dgm:pt>
    <dgm:pt modelId="{89015C45-A82D-43E8-BE25-1E3B84D7E99D}" type="pres">
      <dgm:prSet presAssocID="{E279BF61-6153-4A4C-884F-295BA3A19BE4}" presName="sibTrans" presStyleLbl="sibTrans1D1" presStyleIdx="4" presStyleCnt="6"/>
      <dgm:spPr/>
    </dgm:pt>
    <dgm:pt modelId="{366D7875-7681-4EFA-99CB-D03A5823A06E}" type="pres">
      <dgm:prSet presAssocID="{0C785CBB-9C75-4338-8063-F73BDAA581A7}" presName="node" presStyleLbl="node1" presStyleIdx="5" presStyleCnt="6">
        <dgm:presLayoutVars>
          <dgm:bulletEnabled val="1"/>
        </dgm:presLayoutVars>
      </dgm:prSet>
      <dgm:spPr/>
    </dgm:pt>
    <dgm:pt modelId="{E94159F0-EFE9-48D8-B8D5-C70C06A02D44}" type="pres">
      <dgm:prSet presAssocID="{0C785CBB-9C75-4338-8063-F73BDAA581A7}" presName="spNode" presStyleCnt="0"/>
      <dgm:spPr/>
    </dgm:pt>
    <dgm:pt modelId="{1E8B563A-15E5-4715-B063-516BE60CC086}" type="pres">
      <dgm:prSet presAssocID="{2FDEEBE1-BB1A-4721-899B-FC48F8E7A061}" presName="sibTrans" presStyleLbl="sibTrans1D1" presStyleIdx="5" presStyleCnt="6"/>
      <dgm:spPr/>
    </dgm:pt>
  </dgm:ptLst>
  <dgm:cxnLst>
    <dgm:cxn modelId="{F2E6AF0C-1049-48B3-8918-7422BA3887EC}" srcId="{B9D1EFEC-C9B1-49E3-A34F-C01EEAC2E010}" destId="{0DEAC1FA-AC59-4FD6-A5BF-0751D0D184FC}" srcOrd="4" destOrd="0" parTransId="{3148B4B3-6C29-486A-B205-9D5BD4777571}" sibTransId="{E279BF61-6153-4A4C-884F-295BA3A19BE4}"/>
    <dgm:cxn modelId="{72316F0E-A6F5-45C5-A12A-4C62444D5E9E}" srcId="{B9D1EFEC-C9B1-49E3-A34F-C01EEAC2E010}" destId="{7141A0D0-05D7-46A2-9949-67E73A99EB4B}" srcOrd="3" destOrd="0" parTransId="{A999F715-7DC2-42C6-A0EA-5B0711E4B65A}" sibTransId="{01AFDC11-EF4F-492A-8A5D-FDE8BFC3A851}"/>
    <dgm:cxn modelId="{DF1FFE13-6727-4D09-9CF5-965E2252C207}" type="presOf" srcId="{AA31B552-E30C-410D-BD09-43F3E1296C60}" destId="{A6796624-0F41-4D06-9A12-F3D118177D16}" srcOrd="0" destOrd="0" presId="urn:microsoft.com/office/officeart/2005/8/layout/cycle5"/>
    <dgm:cxn modelId="{E694D436-F38B-4B7D-BB62-C0B55DD1ED40}" type="presOf" srcId="{5D83264D-F368-4CE7-9399-B61FFB31A812}" destId="{D48352FD-009B-4B53-952E-16CEF8771204}" srcOrd="0" destOrd="0" presId="urn:microsoft.com/office/officeart/2005/8/layout/cycle5"/>
    <dgm:cxn modelId="{67EB8441-7FCF-4362-A007-BCB5647B455A}" srcId="{B9D1EFEC-C9B1-49E3-A34F-C01EEAC2E010}" destId="{AA31B552-E30C-410D-BD09-43F3E1296C60}" srcOrd="1" destOrd="0" parTransId="{D845B631-06AF-4AE5-ABB1-C5505A9C30C4}" sibTransId="{EBA8B305-5009-45AF-945B-8B1FE02D2C6F}"/>
    <dgm:cxn modelId="{29E45462-F81A-4BD3-9EEA-2CBA98849E5C}" type="presOf" srcId="{E279BF61-6153-4A4C-884F-295BA3A19BE4}" destId="{89015C45-A82D-43E8-BE25-1E3B84D7E99D}" srcOrd="0" destOrd="0" presId="urn:microsoft.com/office/officeart/2005/8/layout/cycle5"/>
    <dgm:cxn modelId="{CBCBFE63-BAE8-4284-AA98-E5FF44DB3E17}" srcId="{B9D1EFEC-C9B1-49E3-A34F-C01EEAC2E010}" destId="{0C785CBB-9C75-4338-8063-F73BDAA581A7}" srcOrd="5" destOrd="0" parTransId="{0FCE6097-E231-40C7-A63A-CB2CF4063462}" sibTransId="{2FDEEBE1-BB1A-4721-899B-FC48F8E7A061}"/>
    <dgm:cxn modelId="{A454484F-8F4B-4D6F-B115-3537A44ED83E}" type="presOf" srcId="{B9D1EFEC-C9B1-49E3-A34F-C01EEAC2E010}" destId="{DEF0EF62-F18E-4582-9C53-BE5CBF846A85}" srcOrd="0" destOrd="0" presId="urn:microsoft.com/office/officeart/2005/8/layout/cycle5"/>
    <dgm:cxn modelId="{E71ED571-D308-4160-9773-C21300B2E68A}" type="presOf" srcId="{B6390E51-8E84-4D2D-ACC1-D4655523E222}" destId="{403D3128-D723-4892-8305-473A67D28C3D}" srcOrd="0" destOrd="0" presId="urn:microsoft.com/office/officeart/2005/8/layout/cycle5"/>
    <dgm:cxn modelId="{2A305673-58D3-44C0-BBE8-5A9A5B67258E}" type="presOf" srcId="{480E5FD8-F9F2-472D-A808-1515466E603C}" destId="{908061AA-A223-468C-B600-1F82186C0393}" srcOrd="0" destOrd="0" presId="urn:microsoft.com/office/officeart/2005/8/layout/cycle5"/>
    <dgm:cxn modelId="{C6DFDA77-0524-40EC-B0FB-C0A811F515BB}" type="presOf" srcId="{96DC8077-0E63-4215-ACB2-B36495CF0598}" destId="{F6CED41A-1AF6-419F-94EC-EB3C4BFB760F}" srcOrd="0" destOrd="0" presId="urn:microsoft.com/office/officeart/2005/8/layout/cycle5"/>
    <dgm:cxn modelId="{9185CD58-5401-42A4-AA5B-15549B6D4888}" type="presOf" srcId="{2FDEEBE1-BB1A-4721-899B-FC48F8E7A061}" destId="{1E8B563A-15E5-4715-B063-516BE60CC086}" srcOrd="0" destOrd="0" presId="urn:microsoft.com/office/officeart/2005/8/layout/cycle5"/>
    <dgm:cxn modelId="{2730767E-F716-4A65-8CE6-DB0273E0FD93}" type="presOf" srcId="{0C785CBB-9C75-4338-8063-F73BDAA581A7}" destId="{366D7875-7681-4EFA-99CB-D03A5823A06E}" srcOrd="0" destOrd="0" presId="urn:microsoft.com/office/officeart/2005/8/layout/cycle5"/>
    <dgm:cxn modelId="{7F7A068B-C8AF-4F0A-8AD8-4E4D67A6E7F6}" type="presOf" srcId="{EBA8B305-5009-45AF-945B-8B1FE02D2C6F}" destId="{A6E3A2A4-D48E-4E0D-9DF4-E7BEEE006B8D}" srcOrd="0" destOrd="0" presId="urn:microsoft.com/office/officeart/2005/8/layout/cycle5"/>
    <dgm:cxn modelId="{868A0FAE-CA8B-41C7-9E4C-4FB277F99FEC}" type="presOf" srcId="{01AFDC11-EF4F-492A-8A5D-FDE8BFC3A851}" destId="{6E1F4333-B163-4003-B012-508E22D84A23}" srcOrd="0" destOrd="0" presId="urn:microsoft.com/office/officeart/2005/8/layout/cycle5"/>
    <dgm:cxn modelId="{D8E792AF-13DD-443E-8C37-87F74272D1F8}" type="presOf" srcId="{0DEAC1FA-AC59-4FD6-A5BF-0751D0D184FC}" destId="{72BFC0D1-5626-42FA-A233-C8BD062A9333}" srcOrd="0" destOrd="0" presId="urn:microsoft.com/office/officeart/2005/8/layout/cycle5"/>
    <dgm:cxn modelId="{C2FDFEE6-1ACA-4A46-B525-A52AF04E4BA8}" type="presOf" srcId="{7141A0D0-05D7-46A2-9949-67E73A99EB4B}" destId="{847A7575-4975-4DA9-92A8-D292A152074B}" srcOrd="0" destOrd="0" presId="urn:microsoft.com/office/officeart/2005/8/layout/cycle5"/>
    <dgm:cxn modelId="{319B4BED-EC53-4AE3-B421-8A3D309E36C0}" srcId="{B9D1EFEC-C9B1-49E3-A34F-C01EEAC2E010}" destId="{B6390E51-8E84-4D2D-ACC1-D4655523E222}" srcOrd="0" destOrd="0" parTransId="{16C85C0A-9523-46DC-9EB5-008628B405F8}" sibTransId="{480E5FD8-F9F2-472D-A808-1515466E603C}"/>
    <dgm:cxn modelId="{71247BF3-58D2-419D-90C6-B88DA0C73CAE}" srcId="{B9D1EFEC-C9B1-49E3-A34F-C01EEAC2E010}" destId="{5D83264D-F368-4CE7-9399-B61FFB31A812}" srcOrd="2" destOrd="0" parTransId="{D3550C7A-A61F-4CC7-8622-C64E441EF7AC}" sibTransId="{96DC8077-0E63-4215-ACB2-B36495CF0598}"/>
    <dgm:cxn modelId="{59289ED5-42C8-4250-B848-E23322155549}" type="presParOf" srcId="{DEF0EF62-F18E-4582-9C53-BE5CBF846A85}" destId="{403D3128-D723-4892-8305-473A67D28C3D}" srcOrd="0" destOrd="0" presId="urn:microsoft.com/office/officeart/2005/8/layout/cycle5"/>
    <dgm:cxn modelId="{100AE940-F84E-453A-A167-80E9B6DA7CF1}" type="presParOf" srcId="{DEF0EF62-F18E-4582-9C53-BE5CBF846A85}" destId="{FFF369D9-54B0-49B3-B201-89264B9486BC}" srcOrd="1" destOrd="0" presId="urn:microsoft.com/office/officeart/2005/8/layout/cycle5"/>
    <dgm:cxn modelId="{468C0833-54A2-45AF-9C3F-287AB334ADF9}" type="presParOf" srcId="{DEF0EF62-F18E-4582-9C53-BE5CBF846A85}" destId="{908061AA-A223-468C-B600-1F82186C0393}" srcOrd="2" destOrd="0" presId="urn:microsoft.com/office/officeart/2005/8/layout/cycle5"/>
    <dgm:cxn modelId="{EBD5C21B-648A-42EE-B9A0-C19D0FD26FAB}" type="presParOf" srcId="{DEF0EF62-F18E-4582-9C53-BE5CBF846A85}" destId="{A6796624-0F41-4D06-9A12-F3D118177D16}" srcOrd="3" destOrd="0" presId="urn:microsoft.com/office/officeart/2005/8/layout/cycle5"/>
    <dgm:cxn modelId="{AC9F966B-6FE8-466C-BB9C-95B93F3AEA72}" type="presParOf" srcId="{DEF0EF62-F18E-4582-9C53-BE5CBF846A85}" destId="{C142A22E-9467-4996-9F44-AF47B6ED1913}" srcOrd="4" destOrd="0" presId="urn:microsoft.com/office/officeart/2005/8/layout/cycle5"/>
    <dgm:cxn modelId="{CE655F9F-E228-49FA-BD5C-11A129B169F8}" type="presParOf" srcId="{DEF0EF62-F18E-4582-9C53-BE5CBF846A85}" destId="{A6E3A2A4-D48E-4E0D-9DF4-E7BEEE006B8D}" srcOrd="5" destOrd="0" presId="urn:microsoft.com/office/officeart/2005/8/layout/cycle5"/>
    <dgm:cxn modelId="{283FCD04-3646-44A5-81D5-1AA1AE89B077}" type="presParOf" srcId="{DEF0EF62-F18E-4582-9C53-BE5CBF846A85}" destId="{D48352FD-009B-4B53-952E-16CEF8771204}" srcOrd="6" destOrd="0" presId="urn:microsoft.com/office/officeart/2005/8/layout/cycle5"/>
    <dgm:cxn modelId="{6A9BBA2A-8740-4DAC-9677-F2A5BF357C58}" type="presParOf" srcId="{DEF0EF62-F18E-4582-9C53-BE5CBF846A85}" destId="{CE9A51EB-E26B-41DE-99B9-725CE504DC32}" srcOrd="7" destOrd="0" presId="urn:microsoft.com/office/officeart/2005/8/layout/cycle5"/>
    <dgm:cxn modelId="{F43CE0D5-B633-4628-A93F-2EF636DCF603}" type="presParOf" srcId="{DEF0EF62-F18E-4582-9C53-BE5CBF846A85}" destId="{F6CED41A-1AF6-419F-94EC-EB3C4BFB760F}" srcOrd="8" destOrd="0" presId="urn:microsoft.com/office/officeart/2005/8/layout/cycle5"/>
    <dgm:cxn modelId="{38804665-484F-4327-8818-26E9857DFDD5}" type="presParOf" srcId="{DEF0EF62-F18E-4582-9C53-BE5CBF846A85}" destId="{847A7575-4975-4DA9-92A8-D292A152074B}" srcOrd="9" destOrd="0" presId="urn:microsoft.com/office/officeart/2005/8/layout/cycle5"/>
    <dgm:cxn modelId="{BA9B2D93-3B12-4876-9F1D-702BB96F422C}" type="presParOf" srcId="{DEF0EF62-F18E-4582-9C53-BE5CBF846A85}" destId="{5942A044-947E-4B43-BAAF-3EB407FEEE40}" srcOrd="10" destOrd="0" presId="urn:microsoft.com/office/officeart/2005/8/layout/cycle5"/>
    <dgm:cxn modelId="{44445AF0-118A-449D-B0B1-EF51CE51E85B}" type="presParOf" srcId="{DEF0EF62-F18E-4582-9C53-BE5CBF846A85}" destId="{6E1F4333-B163-4003-B012-508E22D84A23}" srcOrd="11" destOrd="0" presId="urn:microsoft.com/office/officeart/2005/8/layout/cycle5"/>
    <dgm:cxn modelId="{C0CB4BC2-ED6C-412C-8290-A55BA7066407}" type="presParOf" srcId="{DEF0EF62-F18E-4582-9C53-BE5CBF846A85}" destId="{72BFC0D1-5626-42FA-A233-C8BD062A9333}" srcOrd="12" destOrd="0" presId="urn:microsoft.com/office/officeart/2005/8/layout/cycle5"/>
    <dgm:cxn modelId="{EECAD697-82FD-40B9-94AF-B5F390DC6228}" type="presParOf" srcId="{DEF0EF62-F18E-4582-9C53-BE5CBF846A85}" destId="{9E87B6CF-D66F-451C-ACFA-4C782206D7A2}" srcOrd="13" destOrd="0" presId="urn:microsoft.com/office/officeart/2005/8/layout/cycle5"/>
    <dgm:cxn modelId="{60F813C3-9333-43AA-BC40-32C8637FA06A}" type="presParOf" srcId="{DEF0EF62-F18E-4582-9C53-BE5CBF846A85}" destId="{89015C45-A82D-43E8-BE25-1E3B84D7E99D}" srcOrd="14" destOrd="0" presId="urn:microsoft.com/office/officeart/2005/8/layout/cycle5"/>
    <dgm:cxn modelId="{9AA7269E-8840-4ED1-B551-6D3F96471234}" type="presParOf" srcId="{DEF0EF62-F18E-4582-9C53-BE5CBF846A85}" destId="{366D7875-7681-4EFA-99CB-D03A5823A06E}" srcOrd="15" destOrd="0" presId="urn:microsoft.com/office/officeart/2005/8/layout/cycle5"/>
    <dgm:cxn modelId="{7BAEA28F-FC12-4FC1-9D45-514375E4483C}" type="presParOf" srcId="{DEF0EF62-F18E-4582-9C53-BE5CBF846A85}" destId="{E94159F0-EFE9-48D8-B8D5-C70C06A02D44}" srcOrd="16" destOrd="0" presId="urn:microsoft.com/office/officeart/2005/8/layout/cycle5"/>
    <dgm:cxn modelId="{9A900DC8-E644-4F3C-A941-89030B97CB47}" type="presParOf" srcId="{DEF0EF62-F18E-4582-9C53-BE5CBF846A85}" destId="{1E8B563A-15E5-4715-B063-516BE60CC086}" srcOrd="17" destOrd="0" presId="urn:microsoft.com/office/officeart/2005/8/layout/cycle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3D3128-D723-4892-8305-473A67D28C3D}">
      <dsp:nvSpPr>
        <dsp:cNvPr id="0" name=""/>
        <dsp:cNvSpPr/>
      </dsp:nvSpPr>
      <dsp:spPr>
        <a:xfrm>
          <a:off x="3431502" y="2347"/>
          <a:ext cx="1170966" cy="761128"/>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Write/Refine Requirements</a:t>
          </a:r>
        </a:p>
      </dsp:txBody>
      <dsp:txXfrm>
        <a:off x="3468657" y="39502"/>
        <a:ext cx="1096656" cy="686818"/>
      </dsp:txXfrm>
    </dsp:sp>
    <dsp:sp modelId="{908061AA-A223-468C-B600-1F82186C0393}">
      <dsp:nvSpPr>
        <dsp:cNvPr id="0" name=""/>
        <dsp:cNvSpPr/>
      </dsp:nvSpPr>
      <dsp:spPr>
        <a:xfrm>
          <a:off x="2223625" y="382912"/>
          <a:ext cx="3586719" cy="3586719"/>
        </a:xfrm>
        <a:custGeom>
          <a:avLst/>
          <a:gdLst/>
          <a:ahLst/>
          <a:cxnLst/>
          <a:rect l="0" t="0" r="0" b="0"/>
          <a:pathLst>
            <a:path>
              <a:moveTo>
                <a:pt x="2526179" y="156559"/>
              </a:moveTo>
              <a:arcTo wR="1793359" hR="1793359" stAng="17647126" swAng="924149"/>
            </a:path>
          </a:pathLst>
        </a:custGeom>
        <a:noFill/>
        <a:ln w="635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A6796624-0F41-4D06-9A12-F3D118177D16}">
      <dsp:nvSpPr>
        <dsp:cNvPr id="0" name=""/>
        <dsp:cNvSpPr/>
      </dsp:nvSpPr>
      <dsp:spPr>
        <a:xfrm>
          <a:off x="4984597" y="899027"/>
          <a:ext cx="1170966" cy="761128"/>
        </a:xfrm>
        <a:prstGeom prst="round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Create Tests</a:t>
          </a:r>
        </a:p>
      </dsp:txBody>
      <dsp:txXfrm>
        <a:off x="5021752" y="936182"/>
        <a:ext cx="1096656" cy="686818"/>
      </dsp:txXfrm>
    </dsp:sp>
    <dsp:sp modelId="{A6E3A2A4-D48E-4E0D-9DF4-E7BEEE006B8D}">
      <dsp:nvSpPr>
        <dsp:cNvPr id="0" name=""/>
        <dsp:cNvSpPr/>
      </dsp:nvSpPr>
      <dsp:spPr>
        <a:xfrm>
          <a:off x="2223625" y="382912"/>
          <a:ext cx="3586719" cy="3586719"/>
        </a:xfrm>
        <a:custGeom>
          <a:avLst/>
          <a:gdLst/>
          <a:ahLst/>
          <a:cxnLst/>
          <a:rect l="0" t="0" r="0" b="0"/>
          <a:pathLst>
            <a:path>
              <a:moveTo>
                <a:pt x="3558762" y="1477935"/>
              </a:moveTo>
              <a:arcTo wR="1793359" hR="1793359" stAng="20992192" swAng="1215615"/>
            </a:path>
          </a:pathLst>
        </a:custGeom>
        <a:noFill/>
        <a:ln w="6350" cap="flat" cmpd="sng" algn="ctr">
          <a:solidFill>
            <a:schemeClr val="accent5">
              <a:hueOff val="-1351709"/>
              <a:satOff val="-3484"/>
              <a:lumOff val="-235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D48352FD-009B-4B53-952E-16CEF8771204}">
      <dsp:nvSpPr>
        <dsp:cNvPr id="0" name=""/>
        <dsp:cNvSpPr/>
      </dsp:nvSpPr>
      <dsp:spPr>
        <a:xfrm>
          <a:off x="4984597" y="2692387"/>
          <a:ext cx="1170966" cy="761128"/>
        </a:xfrm>
        <a:prstGeom prst="round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Design</a:t>
          </a:r>
        </a:p>
      </dsp:txBody>
      <dsp:txXfrm>
        <a:off x="5021752" y="2729542"/>
        <a:ext cx="1096656" cy="686818"/>
      </dsp:txXfrm>
    </dsp:sp>
    <dsp:sp modelId="{F6CED41A-1AF6-419F-94EC-EB3C4BFB760F}">
      <dsp:nvSpPr>
        <dsp:cNvPr id="0" name=""/>
        <dsp:cNvSpPr/>
      </dsp:nvSpPr>
      <dsp:spPr>
        <a:xfrm>
          <a:off x="2223625" y="382912"/>
          <a:ext cx="3586719" cy="3586719"/>
        </a:xfrm>
        <a:custGeom>
          <a:avLst/>
          <a:gdLst/>
          <a:ahLst/>
          <a:cxnLst/>
          <a:rect l="0" t="0" r="0" b="0"/>
          <a:pathLst>
            <a:path>
              <a:moveTo>
                <a:pt x="2934590" y="3176736"/>
              </a:moveTo>
              <a:arcTo wR="1793359" hR="1793359" stAng="3028724" swAng="924149"/>
            </a:path>
          </a:pathLst>
        </a:custGeom>
        <a:noFill/>
        <a:ln w="6350" cap="flat" cmpd="sng" algn="ctr">
          <a:solidFill>
            <a:schemeClr val="accent5">
              <a:hueOff val="-2703417"/>
              <a:satOff val="-6968"/>
              <a:lumOff val="-4706"/>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847A7575-4975-4DA9-92A8-D292A152074B}">
      <dsp:nvSpPr>
        <dsp:cNvPr id="0" name=""/>
        <dsp:cNvSpPr/>
      </dsp:nvSpPr>
      <dsp:spPr>
        <a:xfrm>
          <a:off x="3431502" y="3589067"/>
          <a:ext cx="1170966" cy="761128"/>
        </a:xfrm>
        <a:prstGeom prst="round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Code</a:t>
          </a:r>
        </a:p>
      </dsp:txBody>
      <dsp:txXfrm>
        <a:off x="3468657" y="3626222"/>
        <a:ext cx="1096656" cy="686818"/>
      </dsp:txXfrm>
    </dsp:sp>
    <dsp:sp modelId="{6E1F4333-B163-4003-B012-508E22D84A23}">
      <dsp:nvSpPr>
        <dsp:cNvPr id="0" name=""/>
        <dsp:cNvSpPr/>
      </dsp:nvSpPr>
      <dsp:spPr>
        <a:xfrm>
          <a:off x="2223625" y="382912"/>
          <a:ext cx="3586719" cy="3586719"/>
        </a:xfrm>
        <a:custGeom>
          <a:avLst/>
          <a:gdLst/>
          <a:ahLst/>
          <a:cxnLst/>
          <a:rect l="0" t="0" r="0" b="0"/>
          <a:pathLst>
            <a:path>
              <a:moveTo>
                <a:pt x="1060540" y="3430159"/>
              </a:moveTo>
              <a:arcTo wR="1793359" hR="1793359" stAng="6847126" swAng="924149"/>
            </a:path>
          </a:pathLst>
        </a:custGeom>
        <a:noFill/>
        <a:ln w="6350" cap="flat" cmpd="sng" algn="ctr">
          <a:solidFill>
            <a:schemeClr val="accent5">
              <a:hueOff val="-4055126"/>
              <a:satOff val="-10451"/>
              <a:lumOff val="-7059"/>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72BFC0D1-5626-42FA-A233-C8BD062A9333}">
      <dsp:nvSpPr>
        <dsp:cNvPr id="0" name=""/>
        <dsp:cNvSpPr/>
      </dsp:nvSpPr>
      <dsp:spPr>
        <a:xfrm>
          <a:off x="1878406" y="2692387"/>
          <a:ext cx="1170966" cy="761128"/>
        </a:xfrm>
        <a:prstGeom prst="round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Debug or Redesign until Tests Pass</a:t>
          </a:r>
        </a:p>
      </dsp:txBody>
      <dsp:txXfrm>
        <a:off x="1915561" y="2729542"/>
        <a:ext cx="1096656" cy="686818"/>
      </dsp:txXfrm>
    </dsp:sp>
    <dsp:sp modelId="{89015C45-A82D-43E8-BE25-1E3B84D7E99D}">
      <dsp:nvSpPr>
        <dsp:cNvPr id="0" name=""/>
        <dsp:cNvSpPr/>
      </dsp:nvSpPr>
      <dsp:spPr>
        <a:xfrm>
          <a:off x="2223625" y="382912"/>
          <a:ext cx="3586719" cy="3586719"/>
        </a:xfrm>
        <a:custGeom>
          <a:avLst/>
          <a:gdLst/>
          <a:ahLst/>
          <a:cxnLst/>
          <a:rect l="0" t="0" r="0" b="0"/>
          <a:pathLst>
            <a:path>
              <a:moveTo>
                <a:pt x="27956" y="2108783"/>
              </a:moveTo>
              <a:arcTo wR="1793359" hR="1793359" stAng="10192192" swAng="1215615"/>
            </a:path>
          </a:pathLst>
        </a:custGeom>
        <a:noFill/>
        <a:ln w="6350" cap="flat" cmpd="sng" algn="ctr">
          <a:solidFill>
            <a:schemeClr val="accent5">
              <a:hueOff val="-5406834"/>
              <a:satOff val="-13935"/>
              <a:lumOff val="-941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366D7875-7681-4EFA-99CB-D03A5823A06E}">
      <dsp:nvSpPr>
        <dsp:cNvPr id="0" name=""/>
        <dsp:cNvSpPr/>
      </dsp:nvSpPr>
      <dsp:spPr>
        <a:xfrm>
          <a:off x="1878406" y="899027"/>
          <a:ext cx="1170966" cy="761128"/>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t>Deploy/Collect Feedback</a:t>
          </a:r>
        </a:p>
      </dsp:txBody>
      <dsp:txXfrm>
        <a:off x="1915561" y="936182"/>
        <a:ext cx="1096656" cy="686818"/>
      </dsp:txXfrm>
    </dsp:sp>
    <dsp:sp modelId="{1E8B563A-15E5-4715-B063-516BE60CC086}">
      <dsp:nvSpPr>
        <dsp:cNvPr id="0" name=""/>
        <dsp:cNvSpPr/>
      </dsp:nvSpPr>
      <dsp:spPr>
        <a:xfrm>
          <a:off x="2223625" y="382912"/>
          <a:ext cx="3586719" cy="3586719"/>
        </a:xfrm>
        <a:custGeom>
          <a:avLst/>
          <a:gdLst/>
          <a:ahLst/>
          <a:cxnLst/>
          <a:rect l="0" t="0" r="0" b="0"/>
          <a:pathLst>
            <a:path>
              <a:moveTo>
                <a:pt x="652129" y="409982"/>
              </a:moveTo>
              <a:arcTo wR="1793359" hR="1793359" stAng="13828724" swAng="924149"/>
            </a:path>
          </a:pathLst>
        </a:custGeom>
        <a:noFill/>
        <a:ln w="6350" cap="flat" cmpd="sng" algn="ctr">
          <a:solidFill>
            <a:schemeClr val="accent5">
              <a:hueOff val="-6758543"/>
              <a:satOff val="-17419"/>
              <a:lumOff val="-1176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2.png>
</file>

<file path=ppt/media/image3.png>
</file>

<file path=ppt/media/image4.png>
</file>

<file path=ppt/media/image5.jpeg>
</file>

<file path=ppt/media/image6.jpeg>
</file>

<file path=ppt/media/image7.jpe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Toyota production system (TPS)</a:t>
            </a:r>
          </a:p>
          <a:p>
            <a:pPr defTabSz="914400">
              <a:lnSpc>
                <a:spcPct val="100000"/>
              </a:lnSpc>
              <a:defRPr sz="1200">
                <a:latin typeface="Calibri"/>
                <a:ea typeface="Calibri"/>
                <a:cs typeface="Calibri"/>
                <a:sym typeface="Calibri"/>
              </a:defRPr>
            </a:pPr>
            <a:r>
              <a:rPr dirty="0"/>
              <a:t>“Every worker is responsible for the whole production line” – What do you do if you see a defective door go by? If you aren’t the QA inspector you do NOTHING. In TPS, you see that happen and you pull the cord to SHUT IT ALL DOWN AND FIGURE OUT HOW TO DO IT BETTER</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Chapter 19 of Kent Beck’s </a:t>
            </a:r>
            <a:r>
              <a:rPr dirty="0" err="1"/>
              <a:t>eXtreme</a:t>
            </a:r>
            <a:r>
              <a:rPr dirty="0"/>
              <a:t> Programming </a:t>
            </a:r>
            <a:r>
              <a:rPr dirty="0" err="1"/>
              <a:t>eXplained</a:t>
            </a:r>
            <a:endParaRPr dirty="0"/>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We think that this is the most important/impactful part of agile. It is easy to say that you are “doing agile” by not planning a lot up front. But: must have a process solution for ensuring quality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 lot of different variants of </a:t>
            </a:r>
            <a:r>
              <a:rPr lang="en-US" sz="1200" b="0" i="0" u="none" strike="noStrike" kern="1200">
                <a:solidFill>
                  <a:schemeClr val="tx1"/>
                </a:solidFill>
                <a:effectLst/>
                <a:latin typeface="+mn-lt"/>
                <a:ea typeface="+mn-ea"/>
                <a:cs typeface="+mn-cs"/>
              </a:rPr>
              <a:t>“Agile” </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14092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first comprehensive development methodologies that embodied this manifesto is “</a:t>
            </a:r>
            <a:r>
              <a:rPr lang="en-US" dirty="0" err="1"/>
              <a:t>eXtreme</a:t>
            </a:r>
            <a:r>
              <a:rPr lang="en-US" dirty="0"/>
              <a:t> programming”, created by Kent Beck, one of the signatories of the manifesto. </a:t>
            </a:r>
          </a:p>
          <a:p>
            <a:endParaRPr lang="en-US" dirty="0"/>
          </a:p>
          <a:p>
            <a:r>
              <a:rPr lang="en-US" dirty="0"/>
              <a:t>(Let students read quote)</a:t>
            </a:r>
          </a:p>
          <a:p>
            <a:endParaRPr lang="en-US" dirty="0"/>
          </a:p>
          <a:p>
            <a:r>
              <a:rPr lang="en-US" dirty="0"/>
              <a:t>XP is a methodology that aims to take all of the agile principles, and turn them “to the extreme”</a:t>
            </a:r>
          </a:p>
          <a:p>
            <a:endParaRPr lang="en-US" dirty="0"/>
          </a:p>
          <a:p>
            <a:r>
              <a:rPr lang="en-US" dirty="0"/>
              <a:t>You might know Kent Beck for being one of the original authors of Junit. He also pioneered test driven development</a:t>
            </a:r>
          </a:p>
          <a:p>
            <a:endParaRPr lang="en-US" dirty="0"/>
          </a:p>
          <a:p>
            <a:r>
              <a:rPr lang="en-US" dirty="0"/>
              <a:t>He currently works at Facebook.</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8609551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1529250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Shape 530"/>
          <p:cNvSpPr>
            <a:spLocks noGrp="1" noRot="1" noChangeAspect="1"/>
          </p:cNvSpPr>
          <p:nvPr>
            <p:ph type="sldImg"/>
          </p:nvPr>
        </p:nvSpPr>
        <p:spPr>
          <a:prstGeom prst="rect">
            <a:avLst/>
          </a:prstGeom>
        </p:spPr>
        <p:txBody>
          <a:bodyPr/>
          <a:lstStyle/>
          <a:p>
            <a:endParaRPr/>
          </a:p>
        </p:txBody>
      </p:sp>
      <p:sp>
        <p:nvSpPr>
          <p:cNvPr id="531" name="Shape 53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TDD is important in agile, because being able to continuously evaluate the correctness and quality of software is important.</a:t>
            </a:r>
          </a:p>
          <a:p>
            <a:pPr defTabSz="914400">
              <a:lnSpc>
                <a:spcPct val="100000"/>
              </a:lnSpc>
              <a:defRPr sz="1200">
                <a:latin typeface="Calibri"/>
                <a:ea typeface="Calibri"/>
                <a:cs typeface="Calibri"/>
                <a:sym typeface="Calibri"/>
              </a:defRPr>
            </a:pPr>
            <a:r>
              <a:t>For example, this feeds directly into another key practice to enable agile processes is small, continuous releases.</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This provides the ultimate fast feedback loop: are our customers satisfied? What is the impact of each update in production? We can be agile - releasing frequently, in small batches of updates. Thanks to our automated testing infrastructure (hooray TDD), we can be reasonably confident that we won’t break things when we deploy them.</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Continuous delivery typically involves multiple stages. For example, the graphic on the right of this slide shows the continuous release platform at Facebook, where each change is released directly once it’s merged into the master branch.</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Here’s how it works in the facebook figure: First, the changes go through a series of automated internal tests (again, hooray TDD), once they pass those they are merged into the master branch. Then, it’s pushed to facebook employees, and there are monitoring systems to identify if there are problems; if so there is an “emergency stop” button that prevents the change from moving forward. The scope of a problem is limited to only your employee’s interaction with the app here though, so it’s not a big deal. Then if OK, the change is pushed to 2% of production users, where again there is considerable monitoring. Then, it rolls out to 100% of production, where there are still monitoring systems in place to automatically roll back as needed. Not EVERY change goes straight through, though: as they are building and deploying whole new features, the individual changes that make up those features are kept together, nto deployed until the feature is ready to be released to a set of users.</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noRot="1" noChangeAspect="1"/>
          </p:cNvSpPr>
          <p:nvPr>
            <p:ph type="sldImg"/>
          </p:nvPr>
        </p:nvSpPr>
        <p:spPr>
          <a:prstGeom prst="rect">
            <a:avLst/>
          </a:prstGeom>
        </p:spPr>
        <p:txBody>
          <a:bodyPr/>
          <a:lstStyle/>
          <a:p>
            <a:endParaRPr/>
          </a:p>
        </p:txBody>
      </p:sp>
      <p:sp>
        <p:nvSpPr>
          <p:cNvPr id="539" name="Shape 539"/>
          <p:cNvSpPr>
            <a:spLocks noGrp="1"/>
          </p:cNvSpPr>
          <p:nvPr>
            <p:ph type="body" sz="quarter" idx="1"/>
          </p:nvPr>
        </p:nvSpPr>
        <p:spPr>
          <a:prstGeom prst="rect">
            <a:avLst/>
          </a:prstGeom>
        </p:spPr>
        <p:txBody>
          <a:bodyPr/>
          <a:lstStyle>
            <a:lvl1pPr>
              <a:lnSpc>
                <a:spcPct val="117999"/>
              </a:lnSpc>
            </a:lvl1pPr>
          </a:lstStyle>
          <a:p>
            <a:r>
              <a:rPr lang="en-US" dirty="0"/>
              <a:t>This 2013 study conducted internally at Microsoft examined the motivations that developers had for conducting code review.</a:t>
            </a:r>
          </a:p>
          <a:p>
            <a:endParaRPr lang="en-US" dirty="0"/>
          </a:p>
          <a:p>
            <a:r>
              <a:rPr lang="en-US" dirty="0"/>
              <a:t>Code review can c</a:t>
            </a:r>
            <a:r>
              <a:rPr dirty="0"/>
              <a:t>heck code quality attributes that are hard to automatically check: security, compliance, scalability</a:t>
            </a:r>
            <a:endParaRPr lang="en-US" dirty="0"/>
          </a:p>
          <a:p>
            <a:endParaRPr lang="en-US" dirty="0"/>
          </a:p>
          <a:p>
            <a:r>
              <a:rPr lang="en-US" dirty="0"/>
              <a:t>From a perspective of our “agile” values, consider particularly the motivations to:</a:t>
            </a:r>
          </a:p>
          <a:p>
            <a:r>
              <a:rPr lang="en-US" dirty="0"/>
              <a:t>- transfer knowledge</a:t>
            </a:r>
          </a:p>
          <a:p>
            <a:r>
              <a:rPr lang="en-US" dirty="0"/>
              <a:t>- increase team awareness</a:t>
            </a:r>
          </a:p>
          <a:p>
            <a:r>
              <a:rPr lang="en-US" dirty="0"/>
              <a:t>- improve processes</a:t>
            </a:r>
          </a:p>
          <a:p>
            <a:r>
              <a:rPr lang="en-US" dirty="0"/>
              <a:t>- create shared ownership</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2/2/2024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2/2/2024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2/2/2024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2/2/2024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2/2/2024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2/2/2024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2/2/2024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2/2/2024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2/2/2024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2/2/2024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2/2/2024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2/2/2024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2/2/2024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7.1: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 Bell, 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Autofit/>
          </a:bodyPr>
          <a:lstStyle/>
          <a:p>
            <a:r>
              <a:rPr lang="en-US"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BGRectangle"/>
          <p:cNvSpPr/>
          <p:nvPr/>
        </p:nvSpPr>
        <p:spPr>
          <a:xfrm>
            <a:off x="-1" y="-6182"/>
            <a:ext cx="12188953" cy="68580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pic>
        <p:nvPicPr>
          <p:cNvPr id="478" name="Picture 2" descr="Picture 2"/>
          <p:cNvPicPr>
            <a:picLocks noChangeAspect="1"/>
          </p:cNvPicPr>
          <p:nvPr/>
        </p:nvPicPr>
        <p:blipFill>
          <a:blip r:embed="rId3"/>
          <a:srcRect t="16220" b="27600"/>
          <a:stretch>
            <a:fillRect/>
          </a:stretch>
        </p:blipFill>
        <p:spPr>
          <a:xfrm>
            <a:off x="20" y="10"/>
            <a:ext cx="12191981" cy="4571991"/>
          </a:xfrm>
          <a:prstGeom prst="rect">
            <a:avLst/>
          </a:prstGeom>
          <a:ln w="12700">
            <a:miter lim="400000"/>
          </a:ln>
        </p:spPr>
      </p:pic>
      <p:sp>
        <p:nvSpPr>
          <p:cNvPr id="479" name="!!Rectangle"/>
          <p:cNvSpPr/>
          <p:nvPr/>
        </p:nvSpPr>
        <p:spPr>
          <a:xfrm>
            <a:off x="0" y="4572457"/>
            <a:ext cx="12192000" cy="2285544"/>
          </a:xfrm>
          <a:prstGeom prst="rect">
            <a:avLst/>
          </a:prstGeom>
          <a:solidFill>
            <a:srgbClr val="404040"/>
          </a:solidFill>
          <a:ln w="12700">
            <a:miter lim="400000"/>
          </a:ln>
        </p:spPr>
        <p:txBody>
          <a:bodyPr tIns="45720" bIns="45720" anchor="ctr"/>
          <a:lstStyle/>
          <a:p>
            <a:pPr>
              <a:defRPr sz="3600">
                <a:solidFill>
                  <a:srgbClr val="FFFFFF"/>
                </a:solidFill>
                <a:latin typeface="Tw Cen MT"/>
                <a:ea typeface="Tw Cen MT"/>
                <a:cs typeface="Tw Cen MT"/>
                <a:sym typeface="Tw Cen MT"/>
              </a:defRPr>
            </a:pPr>
            <a:endParaRPr/>
          </a:p>
        </p:txBody>
      </p:sp>
      <p:sp>
        <p:nvSpPr>
          <p:cNvPr id="480" name="Title 1"/>
          <p:cNvSpPr txBox="1">
            <a:spLocks noGrp="1"/>
          </p:cNvSpPr>
          <p:nvPr>
            <p:ph type="title"/>
          </p:nvPr>
        </p:nvSpPr>
        <p:spPr>
          <a:xfrm>
            <a:off x="3924671" y="5091762"/>
            <a:ext cx="7834194" cy="1264589"/>
          </a:xfrm>
          <a:prstGeom prst="rect">
            <a:avLst/>
          </a:prstGeom>
        </p:spPr>
        <p:txBody>
          <a:bodyPr anchor="ctr">
            <a:noAutofit/>
          </a:bodyPr>
          <a:lstStyle>
            <a:lvl1pPr defTabSz="1426463">
              <a:defRPr sz="6551">
                <a:solidFill>
                  <a:srgbClr val="FFFFFF"/>
                </a:solidFill>
                <a:latin typeface="Calibri Light"/>
                <a:ea typeface="Calibri Light"/>
                <a:cs typeface="Calibri Light"/>
                <a:sym typeface="Calibri Light"/>
              </a:defRPr>
            </a:lvl1pPr>
          </a:lstStyle>
          <a:p>
            <a:r>
              <a:rPr sz="3000" dirty="0"/>
              <a:t>Agile Empowers Workers to Improve Processes: Toyota Production System (1990’s)</a:t>
            </a:r>
          </a:p>
        </p:txBody>
      </p:sp>
      <p:sp>
        <p:nvSpPr>
          <p:cNvPr id="481" name="!!Line"/>
          <p:cNvSpPr/>
          <p:nvPr/>
        </p:nvSpPr>
        <p:spPr>
          <a:xfrm>
            <a:off x="3795900" y="5264106"/>
            <a:ext cx="12701" cy="9144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sp>
        <p:nvSpPr>
          <p:cNvPr id="482" name="Slide Number Placeholder 3"/>
          <p:cNvSpPr txBox="1">
            <a:spLocks noGrp="1"/>
          </p:cNvSpPr>
          <p:nvPr>
            <p:ph type="sldNum" sz="quarter" idx="2"/>
          </p:nvPr>
        </p:nvSpPr>
        <p:spPr>
          <a:xfrm>
            <a:off x="22203052" y="12835870"/>
            <a:ext cx="504548" cy="483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91439" tIns="91439" r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Calibri"/>
                <a:ea typeface="Calibri"/>
                <a:cs typeface="Calibri"/>
                <a:sym typeface="Calibri"/>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a:lstStyle>
          <a:p>
            <a:fld id="{86CB4B4D-7CA3-9044-876B-883B54F8677D}" type="slidenum">
              <a:rPr lang="en-US" smtClean="0"/>
              <a:pPr/>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Warning: Agile can be a buzzword</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16</a:t>
            </a:fld>
            <a:endParaRPr lang="en-US" dirty="0"/>
          </a:p>
        </p:txBody>
      </p:sp>
      <p:pic>
        <p:nvPicPr>
          <p:cNvPr id="3" name="Image" descr="Image">
            <a:extLst>
              <a:ext uri="{FF2B5EF4-FFF2-40B4-BE49-F238E27FC236}">
                <a16:creationId xmlns:a16="http://schemas.microsoft.com/office/drawing/2014/main" id="{DA4ACFE9-CC7F-8C8C-A798-8CB63CF4395F}"/>
              </a:ext>
            </a:extLst>
          </p:cNvPr>
          <p:cNvPicPr>
            <a:picLocks noChangeAspect="1"/>
          </p:cNvPicPr>
          <p:nvPr/>
        </p:nvPicPr>
        <p:blipFill>
          <a:blip r:embed="rId3"/>
          <a:stretch>
            <a:fillRect/>
          </a:stretch>
        </p:blipFill>
        <p:spPr>
          <a:xfrm>
            <a:off x="1410788" y="1823027"/>
            <a:ext cx="7043057" cy="4898448"/>
          </a:xfrm>
          <a:prstGeom prst="rect">
            <a:avLst/>
          </a:prstGeom>
          <a:ln w="25400">
            <a:solidFill>
              <a:srgbClr val="000000"/>
            </a:solidFill>
            <a:miter lim="400000"/>
          </a:ln>
        </p:spPr>
      </p:pic>
    </p:spTree>
    <p:extLst>
      <p:ext uri="{BB962C8B-B14F-4D97-AF65-F5344CB8AC3E}">
        <p14:creationId xmlns:p14="http://schemas.microsoft.com/office/powerpoint/2010/main" val="1717385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17</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normAutofit/>
          </a:bodyPr>
          <a:lstStyle/>
          <a:p>
            <a:r>
              <a:rPr lang="en-US" sz="3600"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normAutofit/>
          </a:bodyPr>
          <a:lstStyle/>
          <a:p>
            <a:r>
              <a:rPr lang="en-US" sz="3600"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normAutofit/>
          </a:bodyPr>
          <a:lstStyle/>
          <a:p>
            <a:r>
              <a:rPr lang="en-US" sz="3600"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Module 7.2</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21</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0A7D-BFAD-2F4E-B4CB-D664E6D125A1}"/>
              </a:ext>
            </a:extLst>
          </p:cNvPr>
          <p:cNvSpPr>
            <a:spLocks noGrp="1"/>
          </p:cNvSpPr>
          <p:nvPr>
            <p:ph type="title"/>
          </p:nvPr>
        </p:nvSpPr>
        <p:spPr/>
        <p:txBody>
          <a:bodyPr>
            <a:normAutofit/>
          </a:bodyPr>
          <a:lstStyle/>
          <a:p>
            <a:r>
              <a:rPr lang="en-US" sz="3600" dirty="0"/>
              <a:t>Example Agile Process: XP</a:t>
            </a:r>
          </a:p>
        </p:txBody>
      </p:sp>
      <p:sp>
        <p:nvSpPr>
          <p:cNvPr id="5" name="Slide Number Placeholder 4">
            <a:extLst>
              <a:ext uri="{FF2B5EF4-FFF2-40B4-BE49-F238E27FC236}">
                <a16:creationId xmlns:a16="http://schemas.microsoft.com/office/drawing/2014/main" id="{124D77CF-D8D9-6F4A-A297-B3AAB3F767E3}"/>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6" name="TextBox 5">
            <a:extLst>
              <a:ext uri="{FF2B5EF4-FFF2-40B4-BE49-F238E27FC236}">
                <a16:creationId xmlns:a16="http://schemas.microsoft.com/office/drawing/2014/main" id="{40214657-C484-6A42-81F9-9452ABFAC766}"/>
              </a:ext>
            </a:extLst>
          </p:cNvPr>
          <p:cNvSpPr txBox="1"/>
          <p:nvPr/>
        </p:nvSpPr>
        <p:spPr>
          <a:xfrm>
            <a:off x="1612900" y="2160538"/>
            <a:ext cx="6096000" cy="230832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a:t>
            </a:r>
            <a:endParaRPr lang="en-US" dirty="0"/>
          </a:p>
        </p:txBody>
      </p:sp>
      <p:sp>
        <p:nvSpPr>
          <p:cNvPr id="8" name="TextBox 7">
            <a:extLst>
              <a:ext uri="{FF2B5EF4-FFF2-40B4-BE49-F238E27FC236}">
                <a16:creationId xmlns:a16="http://schemas.microsoft.com/office/drawing/2014/main" id="{F8402789-D7E6-D541-B5EC-947F2326176A}"/>
              </a:ext>
            </a:extLst>
          </p:cNvPr>
          <p:cNvSpPr txBox="1"/>
          <p:nvPr/>
        </p:nvSpPr>
        <p:spPr>
          <a:xfrm>
            <a:off x="5245100" y="4468862"/>
            <a:ext cx="2717800"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 Kent Beck, in “</a:t>
            </a:r>
            <a:r>
              <a:rPr lang="en-US" sz="1800" b="0" i="0" u="none" strike="noStrike" kern="1200" dirty="0" err="1">
                <a:solidFill>
                  <a:schemeClr val="tx1"/>
                </a:solidFill>
                <a:effectLst/>
                <a:latin typeface="+mn-lt"/>
                <a:ea typeface="+mn-ea"/>
                <a:cs typeface="+mn-cs"/>
              </a:rPr>
              <a:t>eXtreme</a:t>
            </a:r>
            <a:r>
              <a:rPr lang="en-US" sz="1800" b="0" i="0" u="none" strike="noStrike" kern="1200" dirty="0">
                <a:solidFill>
                  <a:schemeClr val="tx1"/>
                </a:solidFill>
                <a:effectLst/>
                <a:latin typeface="+mn-lt"/>
                <a:ea typeface="+mn-ea"/>
                <a:cs typeface="+mn-cs"/>
              </a:rPr>
              <a:t> Programming </a:t>
            </a:r>
            <a:r>
              <a:rPr lang="en-US" sz="1800" b="0" i="0" u="none" strike="noStrike" kern="1200" dirty="0" err="1">
                <a:solidFill>
                  <a:schemeClr val="tx1"/>
                </a:solidFill>
                <a:effectLst/>
                <a:latin typeface="+mn-lt"/>
                <a:ea typeface="+mn-ea"/>
                <a:cs typeface="+mn-cs"/>
              </a:rPr>
              <a:t>eXplained</a:t>
            </a:r>
            <a:r>
              <a:rPr lang="en-US" sz="1800" b="0" i="0" u="none" strike="noStrike" kern="1200" dirty="0">
                <a:solidFill>
                  <a:schemeClr val="tx1"/>
                </a:solidFill>
                <a:effectLst/>
                <a:latin typeface="+mn-lt"/>
                <a:ea typeface="+mn-ea"/>
                <a:cs typeface="+mn-cs"/>
              </a:rPr>
              <a:t>”</a:t>
            </a:r>
            <a:endParaRPr lang="en-US" dirty="0"/>
          </a:p>
        </p:txBody>
      </p:sp>
      <p:pic>
        <p:nvPicPr>
          <p:cNvPr id="1026" name="Picture 2">
            <a:extLst>
              <a:ext uri="{FF2B5EF4-FFF2-40B4-BE49-F238E27FC236}">
                <a16:creationId xmlns:a16="http://schemas.microsoft.com/office/drawing/2014/main" id="{75BE52E5-541B-B143-8836-622CE8B7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9300" y="1726814"/>
            <a:ext cx="3252787" cy="4918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903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normAutofit/>
          </a:bodyPr>
          <a:lstStyle/>
          <a:p>
            <a:r>
              <a:rPr lang="en-US" sz="3600"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23</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Diagonal Stripe 2">
            <a:extLst>
              <a:ext uri="{FF2B5EF4-FFF2-40B4-BE49-F238E27FC236}">
                <a16:creationId xmlns:a16="http://schemas.microsoft.com/office/drawing/2014/main" id="{AFC212FD-ADC6-1F81-529D-17ABABA781D1}"/>
              </a:ext>
            </a:extLst>
          </p:cNvPr>
          <p:cNvSpPr/>
          <p:nvPr/>
        </p:nvSpPr>
        <p:spPr>
          <a:xfrm>
            <a:off x="1463040" y="1655545"/>
            <a:ext cx="7411453" cy="4119613"/>
          </a:xfrm>
          <a:prstGeom prst="diagStrip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ysClr val="windowText" lastClr="000000"/>
                </a:solidFill>
              </a:rPr>
              <a:t>MW 2/24</a:t>
            </a:r>
          </a:p>
        </p:txBody>
      </p:sp>
    </p:spTree>
    <p:extLst>
      <p:ext uri="{BB962C8B-B14F-4D97-AF65-F5344CB8AC3E}">
        <p14:creationId xmlns:p14="http://schemas.microsoft.com/office/powerpoint/2010/main" val="2788114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F196F72-D6E2-8024-FA8E-0247CBB1E96A}"/>
              </a:ext>
            </a:extLst>
          </p:cNvPr>
          <p:cNvSpPr>
            <a:spLocks noGrp="1"/>
          </p:cNvSpPr>
          <p:nvPr>
            <p:ph type="title"/>
          </p:nvPr>
        </p:nvSpPr>
        <p:spPr/>
        <p:txBody>
          <a:bodyPr/>
          <a:lstStyle/>
          <a:p>
            <a:r>
              <a:rPr lang="en-US"/>
              <a:t>Agile Practice: Test-Driven Development</a:t>
            </a:r>
            <a:endParaRPr lang="en-US" dirty="0"/>
          </a:p>
        </p:txBody>
      </p:sp>
      <p:sp>
        <p:nvSpPr>
          <p:cNvPr id="5" name="Slide Number Placeholder 4">
            <a:extLst>
              <a:ext uri="{FF2B5EF4-FFF2-40B4-BE49-F238E27FC236}">
                <a16:creationId xmlns:a16="http://schemas.microsoft.com/office/drawing/2014/main" id="{EF10F033-D11B-1D81-6CBB-0056C77BEF03}"/>
              </a:ext>
            </a:extLst>
          </p:cNvPr>
          <p:cNvSpPr>
            <a:spLocks noGrp="1"/>
          </p:cNvSpPr>
          <p:nvPr>
            <p:ph type="sldNum" sz="quarter" idx="12"/>
          </p:nvPr>
        </p:nvSpPr>
        <p:spPr/>
        <p:txBody>
          <a:bodyPr/>
          <a:lstStyle/>
          <a:p>
            <a:fld id="{20F37917-FD3A-4669-9018-DA04BCDD3D75}" type="slidenum">
              <a:rPr lang="en-US" smtClean="0"/>
              <a:t>24</a:t>
            </a:fld>
            <a:endParaRPr lang="en-US"/>
          </a:p>
        </p:txBody>
      </p:sp>
      <p:graphicFrame>
        <p:nvGraphicFramePr>
          <p:cNvPr id="9" name="Diagram 8">
            <a:extLst>
              <a:ext uri="{FF2B5EF4-FFF2-40B4-BE49-F238E27FC236}">
                <a16:creationId xmlns:a16="http://schemas.microsoft.com/office/drawing/2014/main" id="{6EF625EB-E6CA-6D17-B3DC-085017BA5FB0}"/>
              </a:ext>
            </a:extLst>
          </p:cNvPr>
          <p:cNvGraphicFramePr/>
          <p:nvPr>
            <p:extLst>
              <p:ext uri="{D42A27DB-BD31-4B8C-83A1-F6EECF244321}">
                <p14:modId xmlns:p14="http://schemas.microsoft.com/office/powerpoint/2010/main" val="1593180711"/>
              </p:ext>
            </p:extLst>
          </p:nvPr>
        </p:nvGraphicFramePr>
        <p:xfrm>
          <a:off x="1505413" y="1756326"/>
          <a:ext cx="8033971"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Rectangle 9">
            <a:extLst>
              <a:ext uri="{FF2B5EF4-FFF2-40B4-BE49-F238E27FC236}">
                <a16:creationId xmlns:a16="http://schemas.microsoft.com/office/drawing/2014/main" id="{071E8479-2925-95A8-0F08-1F3FF9AC52AA}"/>
              </a:ext>
            </a:extLst>
          </p:cNvPr>
          <p:cNvSpPr/>
          <p:nvPr/>
        </p:nvSpPr>
        <p:spPr>
          <a:xfrm>
            <a:off x="8156731" y="1942190"/>
            <a:ext cx="3224463" cy="1193533"/>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ysClr val="windowText" lastClr="000000"/>
                </a:solidFill>
              </a:rPr>
              <a:t>Mitch added 2/24</a:t>
            </a:r>
          </a:p>
        </p:txBody>
      </p:sp>
    </p:spTree>
    <p:extLst>
      <p:ext uri="{BB962C8B-B14F-4D97-AF65-F5344CB8AC3E}">
        <p14:creationId xmlns:p14="http://schemas.microsoft.com/office/powerpoint/2010/main" val="38181874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normAutofit/>
          </a:bodyPr>
          <a:lstStyle/>
          <a:p>
            <a:r>
              <a:rPr lang="en-US" sz="3600"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25</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itle 1"/>
          <p:cNvSpPr txBox="1">
            <a:spLocks noGrp="1"/>
          </p:cNvSpPr>
          <p:nvPr>
            <p:ph type="title"/>
          </p:nvPr>
        </p:nvSpPr>
        <p:spPr>
          <a:prstGeom prst="rect">
            <a:avLst/>
          </a:prstGeom>
        </p:spPr>
        <p:txBody>
          <a:bodyPr/>
          <a:lstStyle/>
          <a:p>
            <a:r>
              <a:rPr dirty="0"/>
              <a:t>Agile Practice: Code Review</a:t>
            </a:r>
          </a:p>
        </p:txBody>
      </p:sp>
      <p:sp>
        <p:nvSpPr>
          <p:cNvPr id="529" name="Content Placeholder 2"/>
          <p:cNvSpPr txBox="1">
            <a:spLocks noGrp="1"/>
          </p:cNvSpPr>
          <p:nvPr>
            <p:ph idx="1"/>
          </p:nvPr>
        </p:nvSpPr>
        <p:spPr>
          <a:prstGeom prst="rect">
            <a:avLst/>
          </a:prstGeom>
        </p:spPr>
        <p:txBody>
          <a:bodyPr/>
          <a:lstStyle/>
          <a:p>
            <a:r>
              <a:t>A code review is the process in which the author of some code is asked to explain it to their peers:</a:t>
            </a:r>
          </a:p>
          <a:p>
            <a:pPr lvl="1"/>
            <a:r>
              <a:t>What purpose the code has;</a:t>
            </a:r>
          </a:p>
          <a:p>
            <a:pPr lvl="1"/>
            <a:r>
              <a:t>How the code accomplishes this purpose;</a:t>
            </a:r>
          </a:p>
          <a:p>
            <a:pPr lvl="1"/>
            <a:r>
              <a:t>How the author is confident of this information,</a:t>
            </a:r>
          </a:p>
          <a:p>
            <a:pPr lvl="2"/>
            <a:r>
              <a:t>E.g., show results of running tests (CI results)</a:t>
            </a:r>
          </a:p>
          <a:p>
            <a:r>
              <a:t>A code review often concerns a code change (“diff”)</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Title 1"/>
          <p:cNvSpPr txBox="1">
            <a:spLocks noGrp="1"/>
          </p:cNvSpPr>
          <p:nvPr>
            <p:ph type="title"/>
          </p:nvPr>
        </p:nvSpPr>
        <p:spPr>
          <a:prstGeom prst="rect">
            <a:avLst/>
          </a:prstGeom>
        </p:spPr>
        <p:txBody>
          <a:bodyPr>
            <a:normAutofit/>
          </a:bodyPr>
          <a:lstStyle>
            <a:lvl1pPr defTabSz="2340803">
              <a:defRPr sz="8160" spc="-226"/>
            </a:lvl1pPr>
          </a:lstStyle>
          <a:p>
            <a:r>
              <a:rPr sz="3600" dirty="0"/>
              <a:t>SE Research Question: Why Do Code Review?</a:t>
            </a:r>
          </a:p>
        </p:txBody>
      </p:sp>
      <p:pic>
        <p:nvPicPr>
          <p:cNvPr id="536" name="Picture 8" descr="Picture 8"/>
          <p:cNvPicPr>
            <a:picLocks noChangeAspect="1"/>
          </p:cNvPicPr>
          <p:nvPr/>
        </p:nvPicPr>
        <p:blipFill>
          <a:blip r:embed="rId3"/>
          <a:srcRect b="10833"/>
          <a:stretch>
            <a:fillRect/>
          </a:stretch>
        </p:blipFill>
        <p:spPr>
          <a:xfrm>
            <a:off x="2840736" y="1572976"/>
            <a:ext cx="6689493" cy="4622725"/>
          </a:xfrm>
          <a:prstGeom prst="rect">
            <a:avLst/>
          </a:prstGeom>
          <a:ln w="12700">
            <a:miter lim="400000"/>
          </a:ln>
        </p:spPr>
      </p:pic>
      <p:sp>
        <p:nvSpPr>
          <p:cNvPr id="537" name="“Expectations, Outcomes, and Challenges of Modern Code Review”, Bacchelli &amp; Bird, ICSE 2013"/>
          <p:cNvSpPr txBox="1"/>
          <p:nvPr/>
        </p:nvSpPr>
        <p:spPr>
          <a:xfrm>
            <a:off x="3332451" y="6264264"/>
            <a:ext cx="5475858" cy="2077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lvl1pPr defTabSz="2438337">
              <a:defRPr sz="2200"/>
            </a:lvl1pPr>
          </a:lstStyle>
          <a:p>
            <a:r>
              <a:rPr sz="1100"/>
              <a:t>“Expectations, Outcomes, and Challenges of Modern Code Review”, Bacchelli &amp; Bird, ICSE 2013</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28</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189496260"/>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dirty="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12831</TotalTime>
  <Words>4131</Words>
  <Application>Microsoft Office PowerPoint</Application>
  <PresentationFormat>Widescreen</PresentationFormat>
  <Paragraphs>409</Paragraphs>
  <Slides>28</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Times New Roman</vt:lpstr>
      <vt:lpstr>Helvetica Neue</vt:lpstr>
      <vt:lpstr>Verdana</vt:lpstr>
      <vt:lpstr>Calibri</vt:lpstr>
      <vt:lpstr>Office Theme</vt:lpstr>
      <vt:lpstr>CS 4530: Fundamentals of Software Engineering Module 7.1: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Empowers Workers to Improve Processes: Toyota Production System (1990’s)</vt:lpstr>
      <vt:lpstr>Warning: Agile can be a buzzword</vt:lpstr>
      <vt:lpstr>Agile Manifesto</vt:lpstr>
      <vt:lpstr>Agile Practice: Everyone is Responsible for Quality</vt:lpstr>
      <vt:lpstr>Agile Values Embrace Change</vt:lpstr>
      <vt:lpstr>Agile Processes are Iterative</vt:lpstr>
      <vt:lpstr>Agile Processes Reduce Risk by Time Boxing</vt:lpstr>
      <vt:lpstr>Example Agile Process: XP</vt:lpstr>
      <vt:lpstr>Agile Practice: Test Driven Development (TDD)</vt:lpstr>
      <vt:lpstr>Agile Practice: Test-Driven Development</vt:lpstr>
      <vt:lpstr>The TDD Cycle (from Module 02)</vt:lpstr>
      <vt:lpstr>Agile Practice: Code Review</vt:lpstr>
      <vt:lpstr>SE Research Question: Why Do Code Review?</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Mitchell Wand</cp:lastModifiedBy>
  <cp:revision>210</cp:revision>
  <dcterms:created xsi:type="dcterms:W3CDTF">2021-01-07T15:19:22Z</dcterms:created>
  <dcterms:modified xsi:type="dcterms:W3CDTF">2024-02-02T16:55:23Z</dcterms:modified>
</cp:coreProperties>
</file>

<file path=docProps/thumbnail.jpeg>
</file>